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3" r:id="rId4"/>
    <p:sldId id="281" r:id="rId5"/>
    <p:sldId id="280" r:id="rId6"/>
    <p:sldId id="279" r:id="rId7"/>
    <p:sldId id="267" r:id="rId8"/>
    <p:sldId id="258" r:id="rId9"/>
    <p:sldId id="282" r:id="rId10"/>
    <p:sldId id="271" r:id="rId11"/>
    <p:sldId id="272" r:id="rId12"/>
    <p:sldId id="260" r:id="rId13"/>
    <p:sldId id="259" r:id="rId14"/>
    <p:sldId id="261" r:id="rId15"/>
    <p:sldId id="262" r:id="rId16"/>
    <p:sldId id="263" r:id="rId17"/>
    <p:sldId id="278" r:id="rId18"/>
    <p:sldId id="265" r:id="rId19"/>
    <p:sldId id="264" r:id="rId20"/>
    <p:sldId id="266" r:id="rId21"/>
    <p:sldId id="270" r:id="rId22"/>
    <p:sldId id="269" r:id="rId23"/>
    <p:sldId id="268" r:id="rId24"/>
    <p:sldId id="273" r:id="rId25"/>
    <p:sldId id="275" r:id="rId26"/>
    <p:sldId id="276" r:id="rId27"/>
    <p:sldId id="284" r:id="rId28"/>
    <p:sldId id="277"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varScale="1">
        <p:scale>
          <a:sx n="86" d="100"/>
          <a:sy n="86" d="100"/>
        </p:scale>
        <p:origin x="53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567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425BC62-B2C9-46F9-935A-0B3505CD2897}" type="datetimeFigureOut">
              <a:rPr lang="en-IN" smtClean="0"/>
              <a:t>10-01-2021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73444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801815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50371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1779144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63186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828613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4255294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29310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10529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5BC62-B2C9-46F9-935A-0B3505CD2897}" type="datetimeFigureOut">
              <a:rPr lang="en-IN" smtClean="0"/>
              <a:t>10-01-2021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290616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25BC62-B2C9-46F9-935A-0B3505CD2897}" type="datetimeFigureOut">
              <a:rPr lang="en-IN" smtClean="0"/>
              <a:t>10-01-2021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141145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25BC62-B2C9-46F9-935A-0B3505CD2897}" type="datetimeFigureOut">
              <a:rPr lang="en-IN" smtClean="0"/>
              <a:t>10-01-2021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92458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25BC62-B2C9-46F9-935A-0B3505CD2897}" type="datetimeFigureOut">
              <a:rPr lang="en-IN" smtClean="0"/>
              <a:t>10-01-2021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725663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5BC62-B2C9-46F9-935A-0B3505CD2897}" type="datetimeFigureOut">
              <a:rPr lang="en-IN" smtClean="0"/>
              <a:t>10-01-2021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175741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25BC62-B2C9-46F9-935A-0B3505CD2897}" type="datetimeFigureOut">
              <a:rPr lang="en-IN" smtClean="0"/>
              <a:t>10-01-2021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339836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25BC62-B2C9-46F9-935A-0B3505CD2897}" type="datetimeFigureOut">
              <a:rPr lang="en-IN" smtClean="0"/>
              <a:t>10-01-2021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5D8AE-F223-4332-9A2E-C484A043CA96}" type="slidenum">
              <a:rPr lang="en-IN" smtClean="0"/>
              <a:t>‹#›</a:t>
            </a:fld>
            <a:endParaRPr lang="en-IN"/>
          </a:p>
        </p:txBody>
      </p:sp>
    </p:spTree>
    <p:extLst>
      <p:ext uri="{BB962C8B-B14F-4D97-AF65-F5344CB8AC3E}">
        <p14:creationId xmlns:p14="http://schemas.microsoft.com/office/powerpoint/2010/main" val="21411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425BC62-B2C9-46F9-935A-0B3505CD2897}" type="datetimeFigureOut">
              <a:rPr lang="en-IN" smtClean="0"/>
              <a:t>10-01-2021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CF5D8AE-F223-4332-9A2E-C484A043CA96}" type="slidenum">
              <a:rPr lang="en-IN" smtClean="0"/>
              <a:t>‹#›</a:t>
            </a:fld>
            <a:endParaRPr lang="en-IN"/>
          </a:p>
        </p:txBody>
      </p:sp>
    </p:spTree>
    <p:extLst>
      <p:ext uri="{BB962C8B-B14F-4D97-AF65-F5344CB8AC3E}">
        <p14:creationId xmlns:p14="http://schemas.microsoft.com/office/powerpoint/2010/main" val="28900199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unh.edu/ccrc/factsheet.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tikant/ChicagoCrimeQgis" TargetMode="External"/><Relationship Id="rId2" Type="http://schemas.openxmlformats.org/officeDocument/2006/relationships/hyperlink" Target="https://lonelyplanet.com/thorntree/forums/americas-united-states-of-america/united-states/dangerous-neighborhoods-in-chicag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cago.gov/"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hyperlink" Target="https://download.geofabrik.de/north-america/us/illinoi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github.com/Atikant/ChicagoCrimeQgi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98D-C6E9-4309-BC58-AD46E48D7A6F}"/>
              </a:ext>
            </a:extLst>
          </p:cNvPr>
          <p:cNvSpPr>
            <a:spLocks noGrp="1"/>
          </p:cNvSpPr>
          <p:nvPr>
            <p:ph type="ctrTitle"/>
          </p:nvPr>
        </p:nvSpPr>
        <p:spPr>
          <a:xfrm>
            <a:off x="1266548" y="687465"/>
            <a:ext cx="9706252" cy="1576342"/>
          </a:xfrm>
        </p:spPr>
        <p:txBody>
          <a:bodyPr>
            <a:normAutofit/>
          </a:bodyPr>
          <a:lstStyle/>
          <a:p>
            <a:r>
              <a:rPr lang="en-US" u="sng" dirty="0"/>
              <a:t>Spatial Database Project</a:t>
            </a:r>
            <a:br>
              <a:rPr lang="en-US" u="sng" dirty="0"/>
            </a:br>
            <a:r>
              <a:rPr lang="en-US" u="sng" dirty="0"/>
              <a:t>CS-621</a:t>
            </a:r>
            <a:endParaRPr lang="en-IN" u="sng" dirty="0"/>
          </a:p>
        </p:txBody>
      </p:sp>
      <p:sp>
        <p:nvSpPr>
          <p:cNvPr id="3" name="Subtitle 2">
            <a:extLst>
              <a:ext uri="{FF2B5EF4-FFF2-40B4-BE49-F238E27FC236}">
                <a16:creationId xmlns:a16="http://schemas.microsoft.com/office/drawing/2014/main" id="{4E1567E7-322D-49F6-8925-173172F0D135}"/>
              </a:ext>
            </a:extLst>
          </p:cNvPr>
          <p:cNvSpPr>
            <a:spLocks noGrp="1"/>
          </p:cNvSpPr>
          <p:nvPr>
            <p:ph type="subTitle" idx="1"/>
          </p:nvPr>
        </p:nvSpPr>
        <p:spPr>
          <a:xfrm>
            <a:off x="1524000" y="2826428"/>
            <a:ext cx="9144000" cy="1354955"/>
          </a:xfrm>
        </p:spPr>
        <p:txBody>
          <a:bodyPr/>
          <a:lstStyle/>
          <a:p>
            <a:r>
              <a:rPr lang="en-US" sz="3600" dirty="0"/>
              <a:t>Analysis on the crimes against children in Chicago.</a:t>
            </a:r>
          </a:p>
        </p:txBody>
      </p:sp>
      <p:sp>
        <p:nvSpPr>
          <p:cNvPr id="6" name="TextBox 5">
            <a:extLst>
              <a:ext uri="{FF2B5EF4-FFF2-40B4-BE49-F238E27FC236}">
                <a16:creationId xmlns:a16="http://schemas.microsoft.com/office/drawing/2014/main" id="{59798376-6B5F-4B23-9C54-0D8CDF5C348C}"/>
              </a:ext>
            </a:extLst>
          </p:cNvPr>
          <p:cNvSpPr txBox="1"/>
          <p:nvPr/>
        </p:nvSpPr>
        <p:spPr>
          <a:xfrm>
            <a:off x="8444143" y="5801203"/>
            <a:ext cx="4447713" cy="369332"/>
          </a:xfrm>
          <a:prstGeom prst="rect">
            <a:avLst/>
          </a:prstGeom>
          <a:noFill/>
        </p:spPr>
        <p:txBody>
          <a:bodyPr wrap="square" rtlCol="0">
            <a:spAutoFit/>
          </a:bodyPr>
          <a:lstStyle/>
          <a:p>
            <a:r>
              <a:rPr lang="en-US" dirty="0"/>
              <a:t>By : Atikant Negi (19253717)</a:t>
            </a:r>
            <a:endParaRPr lang="en-IN" dirty="0"/>
          </a:p>
        </p:txBody>
      </p:sp>
    </p:spTree>
    <p:extLst>
      <p:ext uri="{BB962C8B-B14F-4D97-AF65-F5344CB8AC3E}">
        <p14:creationId xmlns:p14="http://schemas.microsoft.com/office/powerpoint/2010/main" val="47962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524192" y="143932"/>
            <a:ext cx="8589328" cy="1021927"/>
          </a:xfrm>
        </p:spPr>
        <p:txBody>
          <a:bodyPr>
            <a:normAutofit fontScale="90000"/>
          </a:bodyPr>
          <a:lstStyle/>
          <a:p>
            <a:r>
              <a:rPr lang="en-US" u="sng" dirty="0"/>
              <a:t>Crimes reported administrative boundaries</a:t>
            </a:r>
            <a:endParaRPr lang="en-IN" u="sng" dirty="0"/>
          </a:p>
        </p:txBody>
      </p:sp>
      <p:pic>
        <p:nvPicPr>
          <p:cNvPr id="4" name="Content Placeholder 3">
            <a:extLst>
              <a:ext uri="{FF2B5EF4-FFF2-40B4-BE49-F238E27FC236}">
                <a16:creationId xmlns:a16="http://schemas.microsoft.com/office/drawing/2014/main" id="{835CED03-D389-42E1-ABC6-C7CE16ADCC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1081" y="1165859"/>
            <a:ext cx="6689838" cy="5115063"/>
          </a:xfrm>
          <a:prstGeom prst="rect">
            <a:avLst/>
          </a:prstGeom>
        </p:spPr>
      </p:pic>
    </p:spTree>
    <p:extLst>
      <p:ext uri="{BB962C8B-B14F-4D97-AF65-F5344CB8AC3E}">
        <p14:creationId xmlns:p14="http://schemas.microsoft.com/office/powerpoint/2010/main" val="387184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473242" y="-77048"/>
            <a:ext cx="10428438" cy="1507067"/>
          </a:xfrm>
        </p:spPr>
        <p:txBody>
          <a:bodyPr/>
          <a:lstStyle/>
          <a:p>
            <a:r>
              <a:rPr lang="en-US" u="sng" dirty="0"/>
              <a:t>Crimes plotted  through out </a:t>
            </a:r>
            <a:r>
              <a:rPr lang="en-US" u="sng" dirty="0" err="1"/>
              <a:t>chicago</a:t>
            </a:r>
            <a:endParaRPr lang="en-IN" u="sng" dirty="0"/>
          </a:p>
        </p:txBody>
      </p:sp>
      <p:pic>
        <p:nvPicPr>
          <p:cNvPr id="4" name="Content Placeholder 3">
            <a:extLst>
              <a:ext uri="{FF2B5EF4-FFF2-40B4-BE49-F238E27FC236}">
                <a16:creationId xmlns:a16="http://schemas.microsoft.com/office/drawing/2014/main" id="{EDBF3463-4F9A-47BA-ADC2-EB79B1B060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078" y="1212913"/>
            <a:ext cx="6843562" cy="5232600"/>
          </a:xfrm>
          <a:prstGeom prst="rect">
            <a:avLst/>
          </a:prstGeom>
        </p:spPr>
      </p:pic>
    </p:spTree>
    <p:extLst>
      <p:ext uri="{BB962C8B-B14F-4D97-AF65-F5344CB8AC3E}">
        <p14:creationId xmlns:p14="http://schemas.microsoft.com/office/powerpoint/2010/main" val="169136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429569" y="23685"/>
            <a:ext cx="8534400" cy="1507067"/>
          </a:xfrm>
        </p:spPr>
        <p:txBody>
          <a:bodyPr/>
          <a:lstStyle/>
          <a:p>
            <a:r>
              <a:rPr lang="en-US" u="sng" dirty="0"/>
              <a:t>Schools</a:t>
            </a:r>
            <a:endParaRPr lang="en-IN" u="sng" dirty="0"/>
          </a:p>
        </p:txBody>
      </p:sp>
      <p:pic>
        <p:nvPicPr>
          <p:cNvPr id="4" name="Content Placeholder 3">
            <a:extLst>
              <a:ext uri="{FF2B5EF4-FFF2-40B4-BE49-F238E27FC236}">
                <a16:creationId xmlns:a16="http://schemas.microsoft.com/office/drawing/2014/main" id="{0D0A6858-6D58-4635-B93C-2273BE1FD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885" y="1530752"/>
            <a:ext cx="6380230" cy="4878336"/>
          </a:xfrm>
          <a:prstGeom prst="rect">
            <a:avLst/>
          </a:prstGeom>
        </p:spPr>
      </p:pic>
    </p:spTree>
    <p:extLst>
      <p:ext uri="{BB962C8B-B14F-4D97-AF65-F5344CB8AC3E}">
        <p14:creationId xmlns:p14="http://schemas.microsoft.com/office/powerpoint/2010/main" val="164834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02247" y="-25507"/>
            <a:ext cx="8534400" cy="1507067"/>
          </a:xfrm>
        </p:spPr>
        <p:txBody>
          <a:bodyPr/>
          <a:lstStyle/>
          <a:p>
            <a:r>
              <a:rPr lang="en-US" u="sng" dirty="0"/>
              <a:t>School Buffer 200m</a:t>
            </a:r>
            <a:endParaRPr lang="en-IN" u="sng" dirty="0"/>
          </a:p>
        </p:txBody>
      </p:sp>
      <p:pic>
        <p:nvPicPr>
          <p:cNvPr id="9" name="Content Placeholder 8">
            <a:extLst>
              <a:ext uri="{FF2B5EF4-FFF2-40B4-BE49-F238E27FC236}">
                <a16:creationId xmlns:a16="http://schemas.microsoft.com/office/drawing/2014/main" id="{0E60C8AE-22BE-46F0-A65D-6AE6987129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9151" y="1421636"/>
            <a:ext cx="6573697" cy="5026261"/>
          </a:xfrm>
        </p:spPr>
      </p:pic>
    </p:spTree>
    <p:extLst>
      <p:ext uri="{BB962C8B-B14F-4D97-AF65-F5344CB8AC3E}">
        <p14:creationId xmlns:p14="http://schemas.microsoft.com/office/powerpoint/2010/main" val="383854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29105" y="-102424"/>
            <a:ext cx="8534400" cy="1507067"/>
          </a:xfrm>
        </p:spPr>
        <p:txBody>
          <a:bodyPr/>
          <a:lstStyle/>
          <a:p>
            <a:r>
              <a:rPr lang="en-US" u="sng" dirty="0"/>
              <a:t>Schools along with crimes</a:t>
            </a:r>
            <a:endParaRPr lang="en-IN" u="sng" dirty="0"/>
          </a:p>
        </p:txBody>
      </p:sp>
      <p:pic>
        <p:nvPicPr>
          <p:cNvPr id="4" name="Content Placeholder 3">
            <a:extLst>
              <a:ext uri="{FF2B5EF4-FFF2-40B4-BE49-F238E27FC236}">
                <a16:creationId xmlns:a16="http://schemas.microsoft.com/office/drawing/2014/main" id="{85F252EF-CBC5-4504-9BD6-F3B8D2E2F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105" y="1198880"/>
            <a:ext cx="6820159" cy="5214707"/>
          </a:xfrm>
          <a:prstGeom prst="rect">
            <a:avLst/>
          </a:prstGeom>
        </p:spPr>
      </p:pic>
      <p:pic>
        <p:nvPicPr>
          <p:cNvPr id="7" name="Picture 6">
            <a:extLst>
              <a:ext uri="{FF2B5EF4-FFF2-40B4-BE49-F238E27FC236}">
                <a16:creationId xmlns:a16="http://schemas.microsoft.com/office/drawing/2014/main" id="{FE1075FB-542A-4896-A51F-2C921BD9E7CD}"/>
              </a:ext>
            </a:extLst>
          </p:cNvPr>
          <p:cNvPicPr>
            <a:picLocks noChangeAspect="1"/>
          </p:cNvPicPr>
          <p:nvPr/>
        </p:nvPicPr>
        <p:blipFill rotWithShape="1">
          <a:blip r:embed="rId3"/>
          <a:srcRect l="-23550" t="1244" r="23550" b="5367"/>
          <a:stretch/>
        </p:blipFill>
        <p:spPr>
          <a:xfrm>
            <a:off x="5720531" y="1696030"/>
            <a:ext cx="6285947" cy="3302099"/>
          </a:xfrm>
          <a:prstGeom prst="rect">
            <a:avLst/>
          </a:prstGeom>
        </p:spPr>
      </p:pic>
    </p:spTree>
    <p:extLst>
      <p:ext uri="{BB962C8B-B14F-4D97-AF65-F5344CB8AC3E}">
        <p14:creationId xmlns:p14="http://schemas.microsoft.com/office/powerpoint/2010/main" val="217819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481012" y="138853"/>
            <a:ext cx="6651308" cy="785708"/>
          </a:xfrm>
        </p:spPr>
        <p:txBody>
          <a:bodyPr/>
          <a:lstStyle/>
          <a:p>
            <a:r>
              <a:rPr lang="en-US" u="sng" dirty="0"/>
              <a:t>Police station</a:t>
            </a:r>
            <a:endParaRPr lang="en-IN" u="sng" dirty="0"/>
          </a:p>
        </p:txBody>
      </p:sp>
      <p:pic>
        <p:nvPicPr>
          <p:cNvPr id="4" name="Content Placeholder 3">
            <a:extLst>
              <a:ext uri="{FF2B5EF4-FFF2-40B4-BE49-F238E27FC236}">
                <a16:creationId xmlns:a16="http://schemas.microsoft.com/office/drawing/2014/main" id="{0B6DE285-25F7-4968-937B-C0DC1BECD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3109" y="1133853"/>
            <a:ext cx="6825782" cy="5219005"/>
          </a:xfrm>
          <a:prstGeom prst="rect">
            <a:avLst/>
          </a:prstGeom>
        </p:spPr>
      </p:pic>
    </p:spTree>
    <p:extLst>
      <p:ext uri="{BB962C8B-B14F-4D97-AF65-F5344CB8AC3E}">
        <p14:creationId xmlns:p14="http://schemas.microsoft.com/office/powerpoint/2010/main" val="237990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28612" y="1"/>
            <a:ext cx="8530908" cy="934720"/>
          </a:xfrm>
        </p:spPr>
        <p:txBody>
          <a:bodyPr/>
          <a:lstStyle/>
          <a:p>
            <a:r>
              <a:rPr lang="en-US" u="sng" dirty="0"/>
              <a:t>Police stations with 2km buffer</a:t>
            </a:r>
            <a:endParaRPr lang="en-IN" u="sng" dirty="0"/>
          </a:p>
        </p:txBody>
      </p:sp>
      <p:pic>
        <p:nvPicPr>
          <p:cNvPr id="4" name="Content Placeholder 3">
            <a:extLst>
              <a:ext uri="{FF2B5EF4-FFF2-40B4-BE49-F238E27FC236}">
                <a16:creationId xmlns:a16="http://schemas.microsoft.com/office/drawing/2014/main" id="{E5F1AB5D-CDF7-49C7-BE5F-5AF1032BE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1556" y="1193799"/>
            <a:ext cx="6935804" cy="5303129"/>
          </a:xfrm>
          <a:prstGeom prst="rect">
            <a:avLst/>
          </a:prstGeom>
        </p:spPr>
      </p:pic>
    </p:spTree>
    <p:extLst>
      <p:ext uri="{BB962C8B-B14F-4D97-AF65-F5344CB8AC3E}">
        <p14:creationId xmlns:p14="http://schemas.microsoft.com/office/powerpoint/2010/main" val="122609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692B-A2A6-476B-999A-01E3F3096AAA}"/>
              </a:ext>
            </a:extLst>
          </p:cNvPr>
          <p:cNvSpPr>
            <a:spLocks noGrp="1"/>
          </p:cNvSpPr>
          <p:nvPr>
            <p:ph type="title"/>
          </p:nvPr>
        </p:nvSpPr>
        <p:spPr>
          <a:xfrm>
            <a:off x="247332" y="0"/>
            <a:ext cx="8534400" cy="1507067"/>
          </a:xfrm>
        </p:spPr>
        <p:txBody>
          <a:bodyPr/>
          <a:lstStyle/>
          <a:p>
            <a:r>
              <a:rPr lang="en-US" u="sng" dirty="0"/>
              <a:t>Police stations and crimes.</a:t>
            </a:r>
            <a:endParaRPr lang="en-IN" u="sng" dirty="0"/>
          </a:p>
        </p:txBody>
      </p:sp>
      <p:pic>
        <p:nvPicPr>
          <p:cNvPr id="5" name="Content Placeholder 4">
            <a:extLst>
              <a:ext uri="{FF2B5EF4-FFF2-40B4-BE49-F238E27FC236}">
                <a16:creationId xmlns:a16="http://schemas.microsoft.com/office/drawing/2014/main" id="{B92933C1-B25A-4B4D-8C41-F4FF73CE11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876" y="1184751"/>
            <a:ext cx="5956247" cy="5187700"/>
          </a:xfrm>
        </p:spPr>
      </p:pic>
    </p:spTree>
    <p:extLst>
      <p:ext uri="{BB962C8B-B14F-4D97-AF65-F5344CB8AC3E}">
        <p14:creationId xmlns:p14="http://schemas.microsoft.com/office/powerpoint/2010/main" val="300765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145732" y="-115148"/>
            <a:ext cx="7718108" cy="1268307"/>
          </a:xfrm>
        </p:spPr>
        <p:txBody>
          <a:bodyPr/>
          <a:lstStyle/>
          <a:p>
            <a:r>
              <a:rPr lang="en-US" u="sng" dirty="0"/>
              <a:t>Parks in Chicago</a:t>
            </a:r>
            <a:endParaRPr lang="en-IN" u="sng" dirty="0"/>
          </a:p>
        </p:txBody>
      </p:sp>
      <p:pic>
        <p:nvPicPr>
          <p:cNvPr id="4" name="Content Placeholder 3">
            <a:extLst>
              <a:ext uri="{FF2B5EF4-FFF2-40B4-BE49-F238E27FC236}">
                <a16:creationId xmlns:a16="http://schemas.microsoft.com/office/drawing/2014/main" id="{D2E55FE2-9962-456B-A386-FC1EFC0227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6060" y="977900"/>
            <a:ext cx="7179879" cy="5489749"/>
          </a:xfrm>
          <a:prstGeom prst="rect">
            <a:avLst/>
          </a:prstGeom>
        </p:spPr>
      </p:pic>
    </p:spTree>
    <p:extLst>
      <p:ext uri="{BB962C8B-B14F-4D97-AF65-F5344CB8AC3E}">
        <p14:creationId xmlns:p14="http://schemas.microsoft.com/office/powerpoint/2010/main" val="386234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08292" y="-67733"/>
            <a:ext cx="7982268" cy="839894"/>
          </a:xfrm>
        </p:spPr>
        <p:txBody>
          <a:bodyPr/>
          <a:lstStyle/>
          <a:p>
            <a:r>
              <a:rPr lang="en-US" u="sng" dirty="0"/>
              <a:t>Parks with 200 m buffer</a:t>
            </a:r>
            <a:endParaRPr lang="en-IN" u="sng" dirty="0"/>
          </a:p>
        </p:txBody>
      </p:sp>
      <p:pic>
        <p:nvPicPr>
          <p:cNvPr id="4" name="Content Placeholder 3">
            <a:extLst>
              <a:ext uri="{FF2B5EF4-FFF2-40B4-BE49-F238E27FC236}">
                <a16:creationId xmlns:a16="http://schemas.microsoft.com/office/drawing/2014/main" id="{19945861-9856-43C8-9802-FAD017887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287" y="772161"/>
            <a:ext cx="7559426" cy="5779952"/>
          </a:xfrm>
          <a:prstGeom prst="rect">
            <a:avLst/>
          </a:prstGeom>
        </p:spPr>
      </p:pic>
    </p:spTree>
    <p:extLst>
      <p:ext uri="{BB962C8B-B14F-4D97-AF65-F5344CB8AC3E}">
        <p14:creationId xmlns:p14="http://schemas.microsoft.com/office/powerpoint/2010/main" val="400382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E080-C59F-4164-B960-4A786E63978D}"/>
              </a:ext>
            </a:extLst>
          </p:cNvPr>
          <p:cNvSpPr>
            <a:spLocks noGrp="1"/>
          </p:cNvSpPr>
          <p:nvPr>
            <p:ph type="title"/>
          </p:nvPr>
        </p:nvSpPr>
        <p:spPr>
          <a:xfrm>
            <a:off x="269748" y="409109"/>
            <a:ext cx="8534400" cy="898484"/>
          </a:xfrm>
        </p:spPr>
        <p:txBody>
          <a:bodyPr/>
          <a:lstStyle/>
          <a:p>
            <a:r>
              <a:rPr lang="en-US" u="sng" dirty="0"/>
              <a:t>Motivation</a:t>
            </a:r>
            <a:endParaRPr lang="en-IN" u="sng" dirty="0"/>
          </a:p>
        </p:txBody>
      </p:sp>
      <p:sp>
        <p:nvSpPr>
          <p:cNvPr id="4" name="TextBox 3">
            <a:extLst>
              <a:ext uri="{FF2B5EF4-FFF2-40B4-BE49-F238E27FC236}">
                <a16:creationId xmlns:a16="http://schemas.microsoft.com/office/drawing/2014/main" id="{AD3AC40A-AE4C-4033-A1A8-40B96382E7A2}"/>
              </a:ext>
            </a:extLst>
          </p:cNvPr>
          <p:cNvSpPr txBox="1"/>
          <p:nvPr/>
        </p:nvSpPr>
        <p:spPr>
          <a:xfrm>
            <a:off x="269748" y="2136338"/>
            <a:ext cx="10904220" cy="2585323"/>
          </a:xfrm>
          <a:prstGeom prst="rect">
            <a:avLst/>
          </a:prstGeom>
          <a:noFill/>
        </p:spPr>
        <p:txBody>
          <a:bodyPr wrap="square" rtlCol="0">
            <a:spAutoFit/>
          </a:bodyPr>
          <a:lstStyle/>
          <a:p>
            <a:r>
              <a:rPr lang="en-US" dirty="0"/>
              <a:t>The purpose of the topic is to draw the attention of the viewers  to the increasing number of crimes against children all over the world . Just in a year from 2018-2019 there was a significant increase of 4.5%.  </a:t>
            </a:r>
          </a:p>
          <a:p>
            <a:endParaRPr lang="en-US" dirty="0"/>
          </a:p>
          <a:p>
            <a:r>
              <a:rPr lang="en-US" dirty="0"/>
              <a:t>Reference : </a:t>
            </a:r>
            <a:r>
              <a:rPr lang="en-US" dirty="0">
                <a:hlinkClick r:id="rId2"/>
              </a:rPr>
              <a:t>http://www.unh.edu/ccrc/factsheet.html</a:t>
            </a:r>
            <a:endParaRPr lang="en-US" dirty="0"/>
          </a:p>
          <a:p>
            <a:endParaRPr lang="en-US" dirty="0"/>
          </a:p>
          <a:p>
            <a:endParaRPr lang="en-US" dirty="0"/>
          </a:p>
          <a:p>
            <a:r>
              <a:rPr lang="en-US" dirty="0"/>
              <a:t>As the data is large, I will delve into a small area to analyze the data . Here I have picked up Chicago , Illinois ,United States of America for the same. </a:t>
            </a:r>
            <a:endParaRPr lang="en-IN" dirty="0"/>
          </a:p>
        </p:txBody>
      </p:sp>
    </p:spTree>
    <p:extLst>
      <p:ext uri="{BB962C8B-B14F-4D97-AF65-F5344CB8AC3E}">
        <p14:creationId xmlns:p14="http://schemas.microsoft.com/office/powerpoint/2010/main" val="540923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257492" y="-149597"/>
            <a:ext cx="7301548" cy="1246877"/>
          </a:xfrm>
        </p:spPr>
        <p:txBody>
          <a:bodyPr/>
          <a:lstStyle/>
          <a:p>
            <a:r>
              <a:rPr lang="en-US" u="sng" dirty="0"/>
              <a:t>Parks and crimes</a:t>
            </a:r>
            <a:endParaRPr lang="en-IN" u="sng" dirty="0"/>
          </a:p>
        </p:txBody>
      </p:sp>
      <p:pic>
        <p:nvPicPr>
          <p:cNvPr id="4" name="Content Placeholder 3">
            <a:extLst>
              <a:ext uri="{FF2B5EF4-FFF2-40B4-BE49-F238E27FC236}">
                <a16:creationId xmlns:a16="http://schemas.microsoft.com/office/drawing/2014/main" id="{91611851-2362-4D02-82B3-745C73733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754" y="810815"/>
            <a:ext cx="6848491" cy="5236369"/>
          </a:xfrm>
          <a:prstGeom prst="rect">
            <a:avLst/>
          </a:prstGeom>
        </p:spPr>
      </p:pic>
    </p:spTree>
    <p:extLst>
      <p:ext uri="{BB962C8B-B14F-4D97-AF65-F5344CB8AC3E}">
        <p14:creationId xmlns:p14="http://schemas.microsoft.com/office/powerpoint/2010/main" val="73112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110069"/>
            <a:ext cx="8662988" cy="946572"/>
          </a:xfrm>
        </p:spPr>
        <p:txBody>
          <a:bodyPr/>
          <a:lstStyle/>
          <a:p>
            <a:r>
              <a:rPr lang="en-US" u="sng" dirty="0"/>
              <a:t>Grids representing the crimes</a:t>
            </a:r>
            <a:endParaRPr lang="en-IN" u="sng" dirty="0"/>
          </a:p>
        </p:txBody>
      </p:sp>
      <p:pic>
        <p:nvPicPr>
          <p:cNvPr id="4" name="Content Placeholder 3">
            <a:extLst>
              <a:ext uri="{FF2B5EF4-FFF2-40B4-BE49-F238E27FC236}">
                <a16:creationId xmlns:a16="http://schemas.microsoft.com/office/drawing/2014/main" id="{FF253862-A5E4-417D-87A4-48FD2CDDC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109" y="1056641"/>
            <a:ext cx="7091782" cy="5422390"/>
          </a:xfrm>
          <a:prstGeom prst="rect">
            <a:avLst/>
          </a:prstGeom>
        </p:spPr>
      </p:pic>
      <p:pic>
        <p:nvPicPr>
          <p:cNvPr id="7" name="Picture 6">
            <a:extLst>
              <a:ext uri="{FF2B5EF4-FFF2-40B4-BE49-F238E27FC236}">
                <a16:creationId xmlns:a16="http://schemas.microsoft.com/office/drawing/2014/main" id="{05AAA156-25A5-4F8E-9BAF-A385D7A02416}"/>
              </a:ext>
            </a:extLst>
          </p:cNvPr>
          <p:cNvPicPr>
            <a:picLocks noChangeAspect="1"/>
          </p:cNvPicPr>
          <p:nvPr/>
        </p:nvPicPr>
        <p:blipFill>
          <a:blip r:embed="rId3"/>
          <a:stretch>
            <a:fillRect/>
          </a:stretch>
        </p:blipFill>
        <p:spPr>
          <a:xfrm>
            <a:off x="8317916" y="1356677"/>
            <a:ext cx="1323975" cy="1076325"/>
          </a:xfrm>
          <a:prstGeom prst="rect">
            <a:avLst/>
          </a:prstGeom>
        </p:spPr>
      </p:pic>
    </p:spTree>
    <p:extLst>
      <p:ext uri="{BB962C8B-B14F-4D97-AF65-F5344CB8AC3E}">
        <p14:creationId xmlns:p14="http://schemas.microsoft.com/office/powerpoint/2010/main" val="380817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48932" y="-67734"/>
            <a:ext cx="8534400" cy="1507067"/>
          </a:xfrm>
        </p:spPr>
        <p:txBody>
          <a:bodyPr/>
          <a:lstStyle/>
          <a:p>
            <a:r>
              <a:rPr lang="en-US" u="sng" dirty="0"/>
              <a:t>Heat Map</a:t>
            </a:r>
            <a:endParaRPr lang="en-IN" u="sng" dirty="0"/>
          </a:p>
        </p:txBody>
      </p:sp>
      <p:pic>
        <p:nvPicPr>
          <p:cNvPr id="4" name="Content Placeholder 3">
            <a:extLst>
              <a:ext uri="{FF2B5EF4-FFF2-40B4-BE49-F238E27FC236}">
                <a16:creationId xmlns:a16="http://schemas.microsoft.com/office/drawing/2014/main" id="{E5FBE0CB-2F58-47CC-849C-3022DA93E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6613" y="1439333"/>
            <a:ext cx="6437964" cy="4922479"/>
          </a:xfrm>
          <a:prstGeom prst="rect">
            <a:avLst/>
          </a:prstGeom>
        </p:spPr>
      </p:pic>
      <p:sp>
        <p:nvSpPr>
          <p:cNvPr id="6" name="Speech Bubble: Rectangle 5">
            <a:extLst>
              <a:ext uri="{FF2B5EF4-FFF2-40B4-BE49-F238E27FC236}">
                <a16:creationId xmlns:a16="http://schemas.microsoft.com/office/drawing/2014/main" id="{93A235A0-1336-4C1C-B911-FCE80BD9CE58}"/>
              </a:ext>
            </a:extLst>
          </p:cNvPr>
          <p:cNvSpPr/>
          <p:nvPr/>
        </p:nvSpPr>
        <p:spPr>
          <a:xfrm>
            <a:off x="7684452" y="121920"/>
            <a:ext cx="3085148" cy="2174240"/>
          </a:xfrm>
          <a:prstGeom prst="wedgeRectCallout">
            <a:avLst>
              <a:gd name="adj1" fmla="val -138269"/>
              <a:gd name="adj2" fmla="val 169444"/>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9051C9FD-677A-4F6F-B061-FBB15A7F1E89}"/>
              </a:ext>
            </a:extLst>
          </p:cNvPr>
          <p:cNvPicPr>
            <a:picLocks noChangeAspect="1"/>
          </p:cNvPicPr>
          <p:nvPr/>
        </p:nvPicPr>
        <p:blipFill>
          <a:blip r:embed="rId3"/>
          <a:stretch>
            <a:fillRect/>
          </a:stretch>
        </p:blipFill>
        <p:spPr>
          <a:xfrm>
            <a:off x="7766453" y="173743"/>
            <a:ext cx="2913507" cy="2070593"/>
          </a:xfrm>
          <a:prstGeom prst="rect">
            <a:avLst/>
          </a:prstGeom>
        </p:spPr>
      </p:pic>
    </p:spTree>
    <p:extLst>
      <p:ext uri="{BB962C8B-B14F-4D97-AF65-F5344CB8AC3E}">
        <p14:creationId xmlns:p14="http://schemas.microsoft.com/office/powerpoint/2010/main" val="1871481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247332" y="0"/>
            <a:ext cx="10725468" cy="1507067"/>
          </a:xfrm>
        </p:spPr>
        <p:txBody>
          <a:bodyPr/>
          <a:lstStyle/>
          <a:p>
            <a:r>
              <a:rPr lang="en-US" u="sng" dirty="0"/>
              <a:t>Police station with maximum cases within 2km </a:t>
            </a:r>
            <a:endParaRPr lang="en-IN" u="sng" dirty="0"/>
          </a:p>
        </p:txBody>
      </p:sp>
      <p:pic>
        <p:nvPicPr>
          <p:cNvPr id="4" name="Content Placeholder 3">
            <a:extLst>
              <a:ext uri="{FF2B5EF4-FFF2-40B4-BE49-F238E27FC236}">
                <a16:creationId xmlns:a16="http://schemas.microsoft.com/office/drawing/2014/main" id="{049F2461-FEC9-44ED-AB6C-DADA3DC1DD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670" y="1320552"/>
            <a:ext cx="7023751" cy="5370373"/>
          </a:xfrm>
          <a:prstGeom prst="rect">
            <a:avLst/>
          </a:prstGeom>
        </p:spPr>
      </p:pic>
      <p:pic>
        <p:nvPicPr>
          <p:cNvPr id="6" name="Picture 5">
            <a:extLst>
              <a:ext uri="{FF2B5EF4-FFF2-40B4-BE49-F238E27FC236}">
                <a16:creationId xmlns:a16="http://schemas.microsoft.com/office/drawing/2014/main" id="{1B4887A3-55F8-4C64-B787-F9278EB7F35C}"/>
              </a:ext>
            </a:extLst>
          </p:cNvPr>
          <p:cNvPicPr>
            <a:picLocks noChangeAspect="1"/>
          </p:cNvPicPr>
          <p:nvPr/>
        </p:nvPicPr>
        <p:blipFill>
          <a:blip r:embed="rId3"/>
          <a:stretch>
            <a:fillRect/>
          </a:stretch>
        </p:blipFill>
        <p:spPr>
          <a:xfrm>
            <a:off x="7724776" y="2195605"/>
            <a:ext cx="3913850" cy="2704869"/>
          </a:xfrm>
          <a:prstGeom prst="rect">
            <a:avLst/>
          </a:prstGeom>
        </p:spPr>
      </p:pic>
    </p:spTree>
    <p:extLst>
      <p:ext uri="{BB962C8B-B14F-4D97-AF65-F5344CB8AC3E}">
        <p14:creationId xmlns:p14="http://schemas.microsoft.com/office/powerpoint/2010/main" val="103904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135572" y="-13548"/>
            <a:ext cx="10054908" cy="1507067"/>
          </a:xfrm>
        </p:spPr>
        <p:txBody>
          <a:bodyPr/>
          <a:lstStyle/>
          <a:p>
            <a:r>
              <a:rPr lang="en-US" u="sng" dirty="0"/>
              <a:t>The park with maximum cases around 200m of its boundary</a:t>
            </a:r>
            <a:endParaRPr lang="en-IN" u="sng" dirty="0"/>
          </a:p>
        </p:txBody>
      </p:sp>
      <p:pic>
        <p:nvPicPr>
          <p:cNvPr id="5" name="Content Placeholder 4">
            <a:extLst>
              <a:ext uri="{FF2B5EF4-FFF2-40B4-BE49-F238E27FC236}">
                <a16:creationId xmlns:a16="http://schemas.microsoft.com/office/drawing/2014/main" id="{B40CE736-BD92-416F-AA93-5560E2434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2" y="1493519"/>
            <a:ext cx="6057847" cy="5276190"/>
          </a:xfrm>
        </p:spPr>
      </p:pic>
      <p:pic>
        <p:nvPicPr>
          <p:cNvPr id="11" name="Picture 10">
            <a:extLst>
              <a:ext uri="{FF2B5EF4-FFF2-40B4-BE49-F238E27FC236}">
                <a16:creationId xmlns:a16="http://schemas.microsoft.com/office/drawing/2014/main" id="{C3686FF2-5D25-4B2A-9673-8121B601707D}"/>
              </a:ext>
            </a:extLst>
          </p:cNvPr>
          <p:cNvPicPr>
            <a:picLocks noChangeAspect="1"/>
          </p:cNvPicPr>
          <p:nvPr/>
        </p:nvPicPr>
        <p:blipFill>
          <a:blip r:embed="rId3"/>
          <a:stretch>
            <a:fillRect/>
          </a:stretch>
        </p:blipFill>
        <p:spPr>
          <a:xfrm>
            <a:off x="7202333" y="2026096"/>
            <a:ext cx="4410075" cy="3533775"/>
          </a:xfrm>
          <a:prstGeom prst="rect">
            <a:avLst/>
          </a:prstGeom>
        </p:spPr>
      </p:pic>
    </p:spTree>
    <p:extLst>
      <p:ext uri="{BB962C8B-B14F-4D97-AF65-F5344CB8AC3E}">
        <p14:creationId xmlns:p14="http://schemas.microsoft.com/office/powerpoint/2010/main" val="53290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183990" y="155029"/>
            <a:ext cx="11658822" cy="857025"/>
          </a:xfrm>
        </p:spPr>
        <p:txBody>
          <a:bodyPr/>
          <a:lstStyle/>
          <a:p>
            <a:r>
              <a:rPr lang="en-US" u="sng" dirty="0"/>
              <a:t>School with maximum cases within 200 m</a:t>
            </a:r>
            <a:endParaRPr lang="en-IN" u="sng" dirty="0"/>
          </a:p>
        </p:txBody>
      </p:sp>
      <p:pic>
        <p:nvPicPr>
          <p:cNvPr id="5" name="Content Placeholder 4">
            <a:extLst>
              <a:ext uri="{FF2B5EF4-FFF2-40B4-BE49-F238E27FC236}">
                <a16:creationId xmlns:a16="http://schemas.microsoft.com/office/drawing/2014/main" id="{19AC8AA3-D8FA-491F-814D-40E6DDBF3896}"/>
              </a:ext>
            </a:extLst>
          </p:cNvPr>
          <p:cNvPicPr>
            <a:picLocks noGrp="1" noChangeAspect="1"/>
          </p:cNvPicPr>
          <p:nvPr>
            <p:ph idx="1"/>
          </p:nvPr>
        </p:nvPicPr>
        <p:blipFill>
          <a:blip r:embed="rId2"/>
          <a:stretch>
            <a:fillRect/>
          </a:stretch>
        </p:blipFill>
        <p:spPr>
          <a:xfrm>
            <a:off x="433627" y="1248041"/>
            <a:ext cx="6921422" cy="4770291"/>
          </a:xfrm>
        </p:spPr>
      </p:pic>
      <p:pic>
        <p:nvPicPr>
          <p:cNvPr id="6" name="Content Placeholder 9">
            <a:extLst>
              <a:ext uri="{FF2B5EF4-FFF2-40B4-BE49-F238E27FC236}">
                <a16:creationId xmlns:a16="http://schemas.microsoft.com/office/drawing/2014/main" id="{2EB1FBC6-2916-4B2A-8122-57D72FC0D4A5}"/>
              </a:ext>
            </a:extLst>
          </p:cNvPr>
          <p:cNvPicPr>
            <a:picLocks noChangeAspect="1"/>
          </p:cNvPicPr>
          <p:nvPr/>
        </p:nvPicPr>
        <p:blipFill>
          <a:blip r:embed="rId3"/>
          <a:stretch>
            <a:fillRect/>
          </a:stretch>
        </p:blipFill>
        <p:spPr>
          <a:xfrm>
            <a:off x="7664558" y="1728162"/>
            <a:ext cx="4019550" cy="3571875"/>
          </a:xfrm>
          <a:prstGeom prst="rect">
            <a:avLst/>
          </a:prstGeom>
        </p:spPr>
      </p:pic>
    </p:spTree>
    <p:extLst>
      <p:ext uri="{BB962C8B-B14F-4D97-AF65-F5344CB8AC3E}">
        <p14:creationId xmlns:p14="http://schemas.microsoft.com/office/powerpoint/2010/main" val="326846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400127" y="110067"/>
            <a:ext cx="8983570" cy="742189"/>
          </a:xfrm>
        </p:spPr>
        <p:txBody>
          <a:bodyPr>
            <a:normAutofit fontScale="90000"/>
          </a:bodyPr>
          <a:lstStyle/>
          <a:p>
            <a:r>
              <a:rPr lang="en-US" u="sng" dirty="0" err="1"/>
              <a:t>Sql</a:t>
            </a:r>
            <a:r>
              <a:rPr lang="en-US" u="sng" dirty="0"/>
              <a:t> tables and views for displaying the data.</a:t>
            </a:r>
            <a:endParaRPr lang="en-IN" u="sng" dirty="0"/>
          </a:p>
        </p:txBody>
      </p:sp>
      <p:pic>
        <p:nvPicPr>
          <p:cNvPr id="5" name="Content Placeholder 4">
            <a:extLst>
              <a:ext uri="{FF2B5EF4-FFF2-40B4-BE49-F238E27FC236}">
                <a16:creationId xmlns:a16="http://schemas.microsoft.com/office/drawing/2014/main" id="{E46F8162-4E3B-40DF-A3C1-78EA51BF9C83}"/>
              </a:ext>
            </a:extLst>
          </p:cNvPr>
          <p:cNvPicPr>
            <a:picLocks noGrp="1" noChangeAspect="1"/>
          </p:cNvPicPr>
          <p:nvPr>
            <p:ph idx="1"/>
          </p:nvPr>
        </p:nvPicPr>
        <p:blipFill>
          <a:blip r:embed="rId2"/>
          <a:stretch>
            <a:fillRect/>
          </a:stretch>
        </p:blipFill>
        <p:spPr>
          <a:xfrm>
            <a:off x="223494" y="1020932"/>
            <a:ext cx="11178458" cy="5613154"/>
          </a:xfrm>
        </p:spPr>
      </p:pic>
    </p:spTree>
    <p:extLst>
      <p:ext uri="{BB962C8B-B14F-4D97-AF65-F5344CB8AC3E}">
        <p14:creationId xmlns:p14="http://schemas.microsoft.com/office/powerpoint/2010/main" val="3199381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400127" y="110067"/>
            <a:ext cx="8983570" cy="742189"/>
          </a:xfrm>
        </p:spPr>
        <p:txBody>
          <a:bodyPr>
            <a:normAutofit/>
          </a:bodyPr>
          <a:lstStyle/>
          <a:p>
            <a:r>
              <a:rPr lang="en-US" u="sng" dirty="0" err="1"/>
              <a:t>Qgis</a:t>
            </a:r>
            <a:r>
              <a:rPr lang="en-US" u="sng" dirty="0"/>
              <a:t> snap of all the layers.</a:t>
            </a:r>
            <a:endParaRPr lang="en-IN" u="sng" dirty="0"/>
          </a:p>
        </p:txBody>
      </p:sp>
      <p:pic>
        <p:nvPicPr>
          <p:cNvPr id="7" name="Content Placeholder 6">
            <a:extLst>
              <a:ext uri="{FF2B5EF4-FFF2-40B4-BE49-F238E27FC236}">
                <a16:creationId xmlns:a16="http://schemas.microsoft.com/office/drawing/2014/main" id="{84E1CC86-A6D9-4869-81DC-BAE4571321C4}"/>
              </a:ext>
            </a:extLst>
          </p:cNvPr>
          <p:cNvPicPr>
            <a:picLocks noGrp="1" noChangeAspect="1"/>
          </p:cNvPicPr>
          <p:nvPr>
            <p:ph idx="1"/>
          </p:nvPr>
        </p:nvPicPr>
        <p:blipFill>
          <a:blip r:embed="rId2"/>
          <a:stretch>
            <a:fillRect/>
          </a:stretch>
        </p:blipFill>
        <p:spPr>
          <a:xfrm>
            <a:off x="400127" y="1000759"/>
            <a:ext cx="9671367" cy="5440145"/>
          </a:xfrm>
        </p:spPr>
      </p:pic>
    </p:spTree>
    <p:extLst>
      <p:ext uri="{BB962C8B-B14F-4D97-AF65-F5344CB8AC3E}">
        <p14:creationId xmlns:p14="http://schemas.microsoft.com/office/powerpoint/2010/main" val="143735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9308E6-80CB-41AA-BCF7-51820DE0DCBC}"/>
              </a:ext>
            </a:extLst>
          </p:cNvPr>
          <p:cNvSpPr>
            <a:spLocks noGrp="1"/>
          </p:cNvSpPr>
          <p:nvPr>
            <p:ph idx="1"/>
          </p:nvPr>
        </p:nvSpPr>
        <p:spPr>
          <a:xfrm>
            <a:off x="684212" y="685799"/>
            <a:ext cx="10832598" cy="5518231"/>
          </a:xfrm>
        </p:spPr>
        <p:txBody>
          <a:bodyPr>
            <a:normAutofit fontScale="92500" lnSpcReduction="20000"/>
          </a:bodyPr>
          <a:lstStyle/>
          <a:p>
            <a:pPr marL="0" indent="0">
              <a:buNone/>
            </a:pPr>
            <a:r>
              <a:rPr lang="en-US" sz="3600" u="sng" cap="all" dirty="0">
                <a:ln w="3175" cmpd="sng">
                  <a:noFill/>
                </a:ln>
                <a:solidFill>
                  <a:schemeClr val="tx1"/>
                </a:solidFill>
                <a:latin typeface="+mj-lt"/>
                <a:ea typeface="+mj-ea"/>
                <a:cs typeface="+mj-cs"/>
              </a:rPr>
              <a:t>Conclusion</a:t>
            </a:r>
          </a:p>
          <a:p>
            <a:pPr marL="0" indent="0">
              <a:buNone/>
            </a:pPr>
            <a:endParaRPr lang="en-US" dirty="0"/>
          </a:p>
          <a:p>
            <a:pPr marL="0" indent="0">
              <a:buNone/>
            </a:pPr>
            <a:r>
              <a:rPr lang="en-US" dirty="0">
                <a:solidFill>
                  <a:schemeClr val="tx1"/>
                </a:solidFill>
              </a:rPr>
              <a:t>I conclude by stating that , major steps should be taken by the government to safe-guard children where we see a lot of cases of such kind.</a:t>
            </a:r>
          </a:p>
          <a:p>
            <a:pPr marL="0" indent="0">
              <a:buNone/>
            </a:pPr>
            <a:endParaRPr lang="en-US" dirty="0">
              <a:solidFill>
                <a:schemeClr val="tx1"/>
              </a:solidFill>
            </a:endParaRPr>
          </a:p>
          <a:p>
            <a:pPr marL="0" indent="0">
              <a:buNone/>
            </a:pPr>
            <a:r>
              <a:rPr lang="en-US" dirty="0">
                <a:solidFill>
                  <a:schemeClr val="tx1"/>
                </a:solidFill>
              </a:rPr>
              <a:t>Police’s and guardian ‘s vigilance could greatly impact in lowering down the rates of crimes in the affected area.</a:t>
            </a:r>
          </a:p>
          <a:p>
            <a:pPr marL="0" indent="0">
              <a:buNone/>
            </a:pPr>
            <a:r>
              <a:rPr lang="en-US" dirty="0">
                <a:solidFill>
                  <a:schemeClr val="tx1"/>
                </a:solidFill>
              </a:rPr>
              <a:t> </a:t>
            </a:r>
          </a:p>
          <a:p>
            <a:pPr marL="0" indent="0">
              <a:buNone/>
            </a:pPr>
            <a:r>
              <a:rPr lang="en-US" dirty="0">
                <a:solidFill>
                  <a:schemeClr val="tx1"/>
                </a:solidFill>
              </a:rPr>
              <a:t>we see through the map that “Wood lawn” is a dangerous neighborhood in Chicago and it is backed up by the link below:</a:t>
            </a:r>
          </a:p>
          <a:p>
            <a:pPr marL="0" indent="0">
              <a:buNone/>
            </a:pPr>
            <a:r>
              <a:rPr lang="en-US" dirty="0">
                <a:solidFill>
                  <a:schemeClr val="tx1"/>
                </a:solidFill>
                <a:hlinkClick r:id="rId2">
                  <a:extLst>
                    <a:ext uri="{A12FA001-AC4F-418D-AE19-62706E023703}">
                      <ahyp:hlinkClr xmlns:ahyp="http://schemas.microsoft.com/office/drawing/2018/hyperlinkcolor" val="tx"/>
                    </a:ext>
                  </a:extLst>
                </a:hlinkClick>
              </a:rPr>
              <a:t>https://lonelyplanet.com/thorntree/forums/americas-united-states-of-america/united-states/dangerous-neighborhoods-in-chicago</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And finally this project has been uploaded to the git repos for reference.</a:t>
            </a:r>
          </a:p>
          <a:p>
            <a:pPr marL="0" indent="0">
              <a:buNone/>
            </a:pPr>
            <a:r>
              <a:rPr lang="en-US" dirty="0">
                <a:solidFill>
                  <a:schemeClr val="tx1"/>
                </a:solidFill>
                <a:highlight>
                  <a:srgbClr val="FFFF00"/>
                </a:highlight>
                <a:hlinkClick r:id="rId3"/>
              </a:rPr>
              <a:t>https://github.com/Atikant/ChicagoCrimeQgis</a:t>
            </a:r>
            <a:endParaRPr lang="en-US" dirty="0">
              <a:solidFill>
                <a:schemeClr val="tx1"/>
              </a:solidFill>
              <a:highlight>
                <a:srgbClr val="FFFF00"/>
              </a:highlight>
            </a:endParaRPr>
          </a:p>
          <a:p>
            <a:pPr marL="0" indent="0">
              <a:buNone/>
            </a:pPr>
            <a:r>
              <a:rPr lang="en-US" dirty="0"/>
              <a:t>  </a:t>
            </a:r>
            <a:endParaRPr lang="en-IN" dirty="0"/>
          </a:p>
        </p:txBody>
      </p:sp>
    </p:spTree>
    <p:extLst>
      <p:ext uri="{BB962C8B-B14F-4D97-AF65-F5344CB8AC3E}">
        <p14:creationId xmlns:p14="http://schemas.microsoft.com/office/powerpoint/2010/main" val="38252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47AE-5323-445C-AC36-47B59908F641}"/>
              </a:ext>
            </a:extLst>
          </p:cNvPr>
          <p:cNvSpPr>
            <a:spLocks noGrp="1"/>
          </p:cNvSpPr>
          <p:nvPr>
            <p:ph type="title"/>
          </p:nvPr>
        </p:nvSpPr>
        <p:spPr>
          <a:xfrm>
            <a:off x="-169228" y="2526452"/>
            <a:ext cx="12158028" cy="1507067"/>
          </a:xfrm>
        </p:spPr>
        <p:txBody>
          <a:bodyPr/>
          <a:lstStyle/>
          <a:p>
            <a:pPr algn="ctr"/>
            <a:r>
              <a:rPr lang="en-US" dirty="0"/>
              <a:t>Thank You !!</a:t>
            </a:r>
            <a:br>
              <a:rPr lang="en-IN" dirty="0"/>
            </a:br>
            <a:endParaRPr lang="en-IN" dirty="0"/>
          </a:p>
        </p:txBody>
      </p:sp>
    </p:spTree>
    <p:extLst>
      <p:ext uri="{BB962C8B-B14F-4D97-AF65-F5344CB8AC3E}">
        <p14:creationId xmlns:p14="http://schemas.microsoft.com/office/powerpoint/2010/main" val="76973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274320"/>
            <a:ext cx="7890828" cy="745068"/>
          </a:xfrm>
        </p:spPr>
        <p:txBody>
          <a:bodyPr/>
          <a:lstStyle/>
          <a:p>
            <a:r>
              <a:rPr lang="en-US" u="sng" dirty="0"/>
              <a:t>Project Layout</a:t>
            </a:r>
            <a:endParaRPr lang="en-IN" u="sng" dirty="0"/>
          </a:p>
        </p:txBody>
      </p:sp>
      <p:sp>
        <p:nvSpPr>
          <p:cNvPr id="9" name="TextBox 8">
            <a:extLst>
              <a:ext uri="{FF2B5EF4-FFF2-40B4-BE49-F238E27FC236}">
                <a16:creationId xmlns:a16="http://schemas.microsoft.com/office/drawing/2014/main" id="{83A41C30-7C16-41C4-B3B1-2891AAF78FA4}"/>
              </a:ext>
            </a:extLst>
          </p:cNvPr>
          <p:cNvSpPr txBox="1"/>
          <p:nvPr/>
        </p:nvSpPr>
        <p:spPr>
          <a:xfrm>
            <a:off x="359092" y="1295400"/>
            <a:ext cx="10049828" cy="4247317"/>
          </a:xfrm>
          <a:prstGeom prst="rect">
            <a:avLst/>
          </a:prstGeom>
          <a:noFill/>
        </p:spPr>
        <p:txBody>
          <a:bodyPr wrap="square">
            <a:spAutoFit/>
          </a:bodyPr>
          <a:lstStyle/>
          <a:p>
            <a:r>
              <a:rPr lang="en-US" u="sng" dirty="0"/>
              <a:t>Data extraction &amp; </a:t>
            </a:r>
            <a:r>
              <a:rPr lang="en-IN" u="sng" dirty="0"/>
              <a:t>Data </a:t>
            </a:r>
            <a:r>
              <a:rPr lang="en-IN" u="sng" dirty="0" err="1"/>
              <a:t>Manupulation</a:t>
            </a:r>
            <a:endParaRPr lang="en-IN" u="sng" dirty="0"/>
          </a:p>
          <a:p>
            <a:endParaRPr lang="en-IN" dirty="0"/>
          </a:p>
          <a:p>
            <a:endParaRPr lang="en-IN" u="sng" dirty="0"/>
          </a:p>
          <a:p>
            <a:r>
              <a:rPr lang="en-IN" u="sng" dirty="0"/>
              <a:t>Analysis:</a:t>
            </a:r>
          </a:p>
          <a:p>
            <a:endParaRPr lang="en-IN" u="sng" dirty="0"/>
          </a:p>
          <a:p>
            <a:r>
              <a:rPr lang="en-IN" dirty="0"/>
              <a:t>	</a:t>
            </a:r>
            <a:r>
              <a:rPr lang="en-IN" u="sng" dirty="0"/>
              <a:t>1. Analysis done of the crimes near schools</a:t>
            </a:r>
          </a:p>
          <a:p>
            <a:endParaRPr lang="en-IN" u="sng" dirty="0"/>
          </a:p>
          <a:p>
            <a:r>
              <a:rPr lang="en-IN" dirty="0"/>
              <a:t>	</a:t>
            </a:r>
            <a:r>
              <a:rPr lang="en-IN" u="sng" dirty="0"/>
              <a:t>2. Analysis done of the crimes near park. </a:t>
            </a:r>
          </a:p>
          <a:p>
            <a:endParaRPr lang="en-IN" u="sng" dirty="0"/>
          </a:p>
          <a:p>
            <a:r>
              <a:rPr lang="en-IN" dirty="0"/>
              <a:t>	</a:t>
            </a:r>
            <a:r>
              <a:rPr lang="en-IN" u="sng" dirty="0"/>
              <a:t>3. Analysis done of the crimes near police stations</a:t>
            </a:r>
          </a:p>
          <a:p>
            <a:r>
              <a:rPr lang="en-IN" dirty="0"/>
              <a:t>	</a:t>
            </a:r>
          </a:p>
          <a:p>
            <a:r>
              <a:rPr lang="en-IN" dirty="0"/>
              <a:t>	</a:t>
            </a:r>
            <a:r>
              <a:rPr lang="en-IN" u="sng" dirty="0"/>
              <a:t>4. General analysis</a:t>
            </a:r>
          </a:p>
          <a:p>
            <a:endParaRPr lang="en-IN" u="sng" dirty="0"/>
          </a:p>
          <a:p>
            <a:r>
              <a:rPr lang="en-IN" u="sng" dirty="0"/>
              <a:t>Conclusion</a:t>
            </a:r>
          </a:p>
          <a:p>
            <a:endParaRPr lang="en-IN" dirty="0"/>
          </a:p>
        </p:txBody>
      </p:sp>
    </p:spTree>
    <p:extLst>
      <p:ext uri="{BB962C8B-B14F-4D97-AF65-F5344CB8AC3E}">
        <p14:creationId xmlns:p14="http://schemas.microsoft.com/office/powerpoint/2010/main" val="33696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274320"/>
            <a:ext cx="7890828" cy="745068"/>
          </a:xfrm>
        </p:spPr>
        <p:txBody>
          <a:bodyPr/>
          <a:lstStyle/>
          <a:p>
            <a:r>
              <a:rPr lang="en-US" u="sng" dirty="0"/>
              <a:t>Data extraction</a:t>
            </a:r>
            <a:endParaRPr lang="en-IN" u="sng" dirty="0"/>
          </a:p>
        </p:txBody>
      </p:sp>
      <p:sp>
        <p:nvSpPr>
          <p:cNvPr id="9" name="TextBox 8">
            <a:extLst>
              <a:ext uri="{FF2B5EF4-FFF2-40B4-BE49-F238E27FC236}">
                <a16:creationId xmlns:a16="http://schemas.microsoft.com/office/drawing/2014/main" id="{83A41C30-7C16-41C4-B3B1-2891AAF78FA4}"/>
              </a:ext>
            </a:extLst>
          </p:cNvPr>
          <p:cNvSpPr txBox="1"/>
          <p:nvPr/>
        </p:nvSpPr>
        <p:spPr>
          <a:xfrm>
            <a:off x="359092" y="1295400"/>
            <a:ext cx="10049828" cy="4801314"/>
          </a:xfrm>
          <a:prstGeom prst="rect">
            <a:avLst/>
          </a:prstGeom>
          <a:noFill/>
        </p:spPr>
        <p:txBody>
          <a:bodyPr wrap="square">
            <a:spAutoFit/>
          </a:bodyPr>
          <a:lstStyle/>
          <a:p>
            <a:r>
              <a:rPr lang="en-US" u="sng" dirty="0"/>
              <a:t>The data was taken from sources mentioned below:</a:t>
            </a:r>
          </a:p>
          <a:p>
            <a:endParaRPr lang="en-US" u="sng" dirty="0"/>
          </a:p>
          <a:p>
            <a:r>
              <a:rPr lang="en-IN" dirty="0">
                <a:hlinkClick r:id="rId2"/>
              </a:rPr>
              <a:t>https://data.cityofchicago.org</a:t>
            </a:r>
            <a:endParaRPr lang="en-US" u="sng" dirty="0"/>
          </a:p>
          <a:p>
            <a:endParaRPr lang="en-US" u="sng" dirty="0"/>
          </a:p>
          <a:p>
            <a:r>
              <a:rPr lang="en-IN" dirty="0">
                <a:hlinkClick r:id="rId3"/>
              </a:rPr>
              <a:t>https://www.chicago.gov/</a:t>
            </a:r>
            <a:endParaRPr lang="en-US" u="sng" dirty="0"/>
          </a:p>
          <a:p>
            <a:endParaRPr lang="en-IN" dirty="0"/>
          </a:p>
          <a:p>
            <a:r>
              <a:rPr lang="en-IN" dirty="0">
                <a:hlinkClick r:id="rId4"/>
              </a:rPr>
              <a:t>https://download.geofabrik.de/north-america/us/illinois.html</a:t>
            </a:r>
            <a:endParaRPr lang="en-IN" dirty="0"/>
          </a:p>
          <a:p>
            <a:endParaRPr lang="en-IN" dirty="0"/>
          </a:p>
          <a:p>
            <a:endParaRPr lang="en-IN" u="sng" dirty="0"/>
          </a:p>
          <a:p>
            <a:endParaRPr lang="en-IN" u="sng" dirty="0"/>
          </a:p>
          <a:p>
            <a:r>
              <a:rPr lang="en-IN" u="sng" dirty="0"/>
              <a:t>Data </a:t>
            </a:r>
            <a:r>
              <a:rPr lang="en-IN" u="sng" dirty="0" err="1"/>
              <a:t>Manupulation</a:t>
            </a:r>
            <a:endParaRPr lang="en-IN" u="sng" dirty="0"/>
          </a:p>
          <a:p>
            <a:endParaRPr lang="en-IN" dirty="0"/>
          </a:p>
          <a:p>
            <a:r>
              <a:rPr lang="en-IN" dirty="0"/>
              <a:t>Data set was collected in form of shape files and csv.</a:t>
            </a:r>
          </a:p>
          <a:p>
            <a:endParaRPr lang="en-IN" dirty="0"/>
          </a:p>
          <a:p>
            <a:r>
              <a:rPr lang="en-IN" dirty="0"/>
              <a:t>The csv’s were added to </a:t>
            </a:r>
            <a:r>
              <a:rPr lang="en-IN" dirty="0" err="1"/>
              <a:t>Qgis</a:t>
            </a:r>
            <a:r>
              <a:rPr lang="en-IN" dirty="0"/>
              <a:t> as delimited text layers and then exported as </a:t>
            </a:r>
            <a:r>
              <a:rPr lang="en-IN" dirty="0" err="1"/>
              <a:t>sql</a:t>
            </a:r>
            <a:r>
              <a:rPr lang="en-IN" dirty="0"/>
              <a:t> files for further data set refinement and creating views for analysis.</a:t>
            </a:r>
          </a:p>
          <a:p>
            <a:endParaRPr lang="en-IN" dirty="0"/>
          </a:p>
        </p:txBody>
      </p:sp>
    </p:spTree>
    <p:extLst>
      <p:ext uri="{BB962C8B-B14F-4D97-AF65-F5344CB8AC3E}">
        <p14:creationId xmlns:p14="http://schemas.microsoft.com/office/powerpoint/2010/main" val="197428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274320"/>
            <a:ext cx="7890828" cy="745068"/>
          </a:xfrm>
        </p:spPr>
        <p:txBody>
          <a:bodyPr/>
          <a:lstStyle/>
          <a:p>
            <a:r>
              <a:rPr lang="en-US" u="sng" dirty="0"/>
              <a:t>Setting the Base layer</a:t>
            </a:r>
            <a:endParaRPr lang="en-IN" u="sng" dirty="0"/>
          </a:p>
        </p:txBody>
      </p:sp>
      <p:pic>
        <p:nvPicPr>
          <p:cNvPr id="11" name="Picture 10">
            <a:extLst>
              <a:ext uri="{FF2B5EF4-FFF2-40B4-BE49-F238E27FC236}">
                <a16:creationId xmlns:a16="http://schemas.microsoft.com/office/drawing/2014/main" id="{43696077-EC70-4C90-AF58-EFBC9A3FA2C8}"/>
              </a:ext>
            </a:extLst>
          </p:cNvPr>
          <p:cNvPicPr>
            <a:picLocks noChangeAspect="1"/>
          </p:cNvPicPr>
          <p:nvPr/>
        </p:nvPicPr>
        <p:blipFill rotWithShape="1">
          <a:blip r:embed="rId2"/>
          <a:srcRect l="48597" t="8437" r="13208" b="40027"/>
          <a:stretch/>
        </p:blipFill>
        <p:spPr>
          <a:xfrm>
            <a:off x="7147560" y="1508760"/>
            <a:ext cx="4762525" cy="3614738"/>
          </a:xfrm>
          <a:prstGeom prst="rect">
            <a:avLst/>
          </a:prstGeom>
        </p:spPr>
      </p:pic>
      <p:pic>
        <p:nvPicPr>
          <p:cNvPr id="15" name="Content Placeholder 14">
            <a:extLst>
              <a:ext uri="{FF2B5EF4-FFF2-40B4-BE49-F238E27FC236}">
                <a16:creationId xmlns:a16="http://schemas.microsoft.com/office/drawing/2014/main" id="{7E6B2C16-640F-4235-8369-0447BA7D24C8}"/>
              </a:ext>
            </a:extLst>
          </p:cNvPr>
          <p:cNvPicPr>
            <a:picLocks noGrp="1" noChangeAspect="1"/>
          </p:cNvPicPr>
          <p:nvPr>
            <p:ph idx="1"/>
          </p:nvPr>
        </p:nvPicPr>
        <p:blipFill>
          <a:blip r:embed="rId3"/>
          <a:stretch>
            <a:fillRect/>
          </a:stretch>
        </p:blipFill>
        <p:spPr>
          <a:xfrm>
            <a:off x="450533" y="1508760"/>
            <a:ext cx="6426200" cy="3614738"/>
          </a:xfrm>
        </p:spPr>
      </p:pic>
      <p:sp>
        <p:nvSpPr>
          <p:cNvPr id="16" name="TextBox 15">
            <a:extLst>
              <a:ext uri="{FF2B5EF4-FFF2-40B4-BE49-F238E27FC236}">
                <a16:creationId xmlns:a16="http://schemas.microsoft.com/office/drawing/2014/main" id="{BDA48C89-EA27-4D38-801B-0F54CB71E9C2}"/>
              </a:ext>
            </a:extLst>
          </p:cNvPr>
          <p:cNvSpPr txBox="1"/>
          <p:nvPr/>
        </p:nvSpPr>
        <p:spPr>
          <a:xfrm>
            <a:off x="359092" y="5428204"/>
            <a:ext cx="9875520" cy="923330"/>
          </a:xfrm>
          <a:prstGeom prst="rect">
            <a:avLst/>
          </a:prstGeom>
          <a:noFill/>
        </p:spPr>
        <p:txBody>
          <a:bodyPr wrap="square" rtlCol="0">
            <a:spAutoFit/>
          </a:bodyPr>
          <a:lstStyle/>
          <a:p>
            <a:r>
              <a:rPr lang="en-US" dirty="0"/>
              <a:t>The table data for the layers are also attached with the zip of the project folder for reference </a:t>
            </a:r>
            <a:r>
              <a:rPr lang="en-US" dirty="0">
                <a:highlight>
                  <a:srgbClr val="FFFF00"/>
                </a:highlight>
                <a:hlinkClick r:id="rId4"/>
              </a:rPr>
              <a:t>https://github.com/Atikant/ChicagoCrimeQgis</a:t>
            </a:r>
            <a:endParaRPr lang="en-US" dirty="0">
              <a:highlight>
                <a:srgbClr val="FFFF00"/>
              </a:highlight>
            </a:endParaRPr>
          </a:p>
          <a:p>
            <a:endParaRPr lang="en-IN" dirty="0"/>
          </a:p>
        </p:txBody>
      </p:sp>
    </p:spTree>
    <p:extLst>
      <p:ext uri="{BB962C8B-B14F-4D97-AF65-F5344CB8AC3E}">
        <p14:creationId xmlns:p14="http://schemas.microsoft.com/office/powerpoint/2010/main" val="371773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274320"/>
            <a:ext cx="7890828" cy="745068"/>
          </a:xfrm>
        </p:spPr>
        <p:txBody>
          <a:bodyPr/>
          <a:lstStyle/>
          <a:p>
            <a:r>
              <a:rPr lang="en-US" u="sng" dirty="0"/>
              <a:t>Open street view of Chicago</a:t>
            </a:r>
            <a:endParaRPr lang="en-IN" u="sng" dirty="0"/>
          </a:p>
        </p:txBody>
      </p:sp>
      <p:pic>
        <p:nvPicPr>
          <p:cNvPr id="4" name="Content Placeholder 3">
            <a:extLst>
              <a:ext uri="{FF2B5EF4-FFF2-40B4-BE49-F238E27FC236}">
                <a16:creationId xmlns:a16="http://schemas.microsoft.com/office/drawing/2014/main" id="{59DF82AC-1439-45AE-8D84-B27B96E80F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708" y="1041400"/>
            <a:ext cx="7248583" cy="5542280"/>
          </a:xfrm>
          <a:prstGeom prst="rect">
            <a:avLst/>
          </a:prstGeom>
        </p:spPr>
      </p:pic>
    </p:spTree>
    <p:extLst>
      <p:ext uri="{BB962C8B-B14F-4D97-AF65-F5344CB8AC3E}">
        <p14:creationId xmlns:p14="http://schemas.microsoft.com/office/powerpoint/2010/main" val="79036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40E8-7898-4D55-A582-D02911A30906}"/>
              </a:ext>
            </a:extLst>
          </p:cNvPr>
          <p:cNvSpPr>
            <a:spLocks noGrp="1"/>
          </p:cNvSpPr>
          <p:nvPr>
            <p:ph type="title"/>
          </p:nvPr>
        </p:nvSpPr>
        <p:spPr>
          <a:xfrm>
            <a:off x="359092" y="190818"/>
            <a:ext cx="7890828" cy="745068"/>
          </a:xfrm>
        </p:spPr>
        <p:txBody>
          <a:bodyPr/>
          <a:lstStyle/>
          <a:p>
            <a:r>
              <a:rPr lang="en-US" u="sng" dirty="0"/>
              <a:t>Adding OSM</a:t>
            </a:r>
            <a:endParaRPr lang="en-IN" u="sng" dirty="0"/>
          </a:p>
        </p:txBody>
      </p:sp>
      <p:pic>
        <p:nvPicPr>
          <p:cNvPr id="4" name="Content Placeholder 3">
            <a:extLst>
              <a:ext uri="{FF2B5EF4-FFF2-40B4-BE49-F238E27FC236}">
                <a16:creationId xmlns:a16="http://schemas.microsoft.com/office/drawing/2014/main" id="{59DF82AC-1439-45AE-8D84-B27B96E80F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708" y="1041400"/>
            <a:ext cx="7248583" cy="5542280"/>
          </a:xfrm>
          <a:prstGeom prst="rect">
            <a:avLst/>
          </a:prstGeom>
        </p:spPr>
      </p:pic>
      <p:pic>
        <p:nvPicPr>
          <p:cNvPr id="6" name="Picture 5">
            <a:extLst>
              <a:ext uri="{FF2B5EF4-FFF2-40B4-BE49-F238E27FC236}">
                <a16:creationId xmlns:a16="http://schemas.microsoft.com/office/drawing/2014/main" id="{9B2CE5CA-5F77-4EB3-9905-326509DC0568}"/>
              </a:ext>
            </a:extLst>
          </p:cNvPr>
          <p:cNvPicPr>
            <a:picLocks noChangeAspect="1"/>
          </p:cNvPicPr>
          <p:nvPr/>
        </p:nvPicPr>
        <p:blipFill>
          <a:blip r:embed="rId3"/>
          <a:stretch>
            <a:fillRect/>
          </a:stretch>
        </p:blipFill>
        <p:spPr>
          <a:xfrm>
            <a:off x="533400" y="957897"/>
            <a:ext cx="10149840" cy="5709285"/>
          </a:xfrm>
          <a:prstGeom prst="rect">
            <a:avLst/>
          </a:prstGeom>
        </p:spPr>
      </p:pic>
    </p:spTree>
    <p:extLst>
      <p:ext uri="{BB962C8B-B14F-4D97-AF65-F5344CB8AC3E}">
        <p14:creationId xmlns:p14="http://schemas.microsoft.com/office/powerpoint/2010/main" val="3499943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B94E-429F-41FC-A359-6B6A73DB187A}"/>
              </a:ext>
            </a:extLst>
          </p:cNvPr>
          <p:cNvSpPr>
            <a:spLocks noGrp="1"/>
          </p:cNvSpPr>
          <p:nvPr>
            <p:ph type="title"/>
          </p:nvPr>
        </p:nvSpPr>
        <p:spPr>
          <a:xfrm>
            <a:off x="556891" y="11575"/>
            <a:ext cx="5666431" cy="1307939"/>
          </a:xfrm>
        </p:spPr>
        <p:txBody>
          <a:bodyPr/>
          <a:lstStyle/>
          <a:p>
            <a:r>
              <a:rPr lang="en-US" u="sng" dirty="0"/>
              <a:t>Areas in </a:t>
            </a:r>
            <a:r>
              <a:rPr lang="en-US" u="sng" dirty="0" err="1"/>
              <a:t>chicago</a:t>
            </a:r>
            <a:endParaRPr lang="en-IN" u="sng" dirty="0"/>
          </a:p>
        </p:txBody>
      </p:sp>
      <p:pic>
        <p:nvPicPr>
          <p:cNvPr id="5" name="Content Placeholder 4">
            <a:extLst>
              <a:ext uri="{FF2B5EF4-FFF2-40B4-BE49-F238E27FC236}">
                <a16:creationId xmlns:a16="http://schemas.microsoft.com/office/drawing/2014/main" id="{0C4CFFC4-E8D8-4937-ADFF-B2DD123DDF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0344" y="1319514"/>
            <a:ext cx="6725955" cy="5142677"/>
          </a:xfrm>
        </p:spPr>
      </p:pic>
    </p:spTree>
    <p:extLst>
      <p:ext uri="{BB962C8B-B14F-4D97-AF65-F5344CB8AC3E}">
        <p14:creationId xmlns:p14="http://schemas.microsoft.com/office/powerpoint/2010/main" val="108993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B94E-429F-41FC-A359-6B6A73DB187A}"/>
              </a:ext>
            </a:extLst>
          </p:cNvPr>
          <p:cNvSpPr>
            <a:spLocks noGrp="1"/>
          </p:cNvSpPr>
          <p:nvPr>
            <p:ph type="title"/>
          </p:nvPr>
        </p:nvSpPr>
        <p:spPr>
          <a:xfrm>
            <a:off x="556891" y="11575"/>
            <a:ext cx="9029408" cy="1307939"/>
          </a:xfrm>
        </p:spPr>
        <p:txBody>
          <a:bodyPr/>
          <a:lstStyle/>
          <a:p>
            <a:r>
              <a:rPr lang="en-US" u="sng" dirty="0"/>
              <a:t>Large data </a:t>
            </a:r>
            <a:r>
              <a:rPr lang="en-US" u="sng" dirty="0" err="1"/>
              <a:t>manupulation</a:t>
            </a:r>
            <a:endParaRPr lang="en-IN" u="sng" dirty="0"/>
          </a:p>
        </p:txBody>
      </p:sp>
      <p:sp>
        <p:nvSpPr>
          <p:cNvPr id="4" name="Content Placeholder 3">
            <a:extLst>
              <a:ext uri="{FF2B5EF4-FFF2-40B4-BE49-F238E27FC236}">
                <a16:creationId xmlns:a16="http://schemas.microsoft.com/office/drawing/2014/main" id="{5339CC13-3002-47D1-90A9-73C6ADF2137A}"/>
              </a:ext>
            </a:extLst>
          </p:cNvPr>
          <p:cNvSpPr>
            <a:spLocks noGrp="1"/>
          </p:cNvSpPr>
          <p:nvPr>
            <p:ph idx="1"/>
          </p:nvPr>
        </p:nvSpPr>
        <p:spPr>
          <a:xfrm>
            <a:off x="556891" y="1021081"/>
            <a:ext cx="8490268" cy="1432560"/>
          </a:xfrm>
        </p:spPr>
        <p:txBody>
          <a:bodyPr/>
          <a:lstStyle/>
          <a:p>
            <a:r>
              <a:rPr lang="en-US" dirty="0"/>
              <a:t>The CSV file for the crimes in the year 2019 had 260494. But this project deals mainly on primary type as kidnapping and offense against children that amounts to 2498 records.  </a:t>
            </a:r>
          </a:p>
          <a:p>
            <a:endParaRPr lang="en-IN" dirty="0"/>
          </a:p>
        </p:txBody>
      </p:sp>
      <p:pic>
        <p:nvPicPr>
          <p:cNvPr id="7" name="Picture 6">
            <a:extLst>
              <a:ext uri="{FF2B5EF4-FFF2-40B4-BE49-F238E27FC236}">
                <a16:creationId xmlns:a16="http://schemas.microsoft.com/office/drawing/2014/main" id="{925E2A8B-B4F5-4CC6-A580-04EC1E10D672}"/>
              </a:ext>
            </a:extLst>
          </p:cNvPr>
          <p:cNvPicPr>
            <a:picLocks noChangeAspect="1"/>
          </p:cNvPicPr>
          <p:nvPr/>
        </p:nvPicPr>
        <p:blipFill>
          <a:blip r:embed="rId2"/>
          <a:stretch>
            <a:fillRect/>
          </a:stretch>
        </p:blipFill>
        <p:spPr>
          <a:xfrm>
            <a:off x="556891" y="2453641"/>
            <a:ext cx="9029408" cy="4036982"/>
          </a:xfrm>
          <a:prstGeom prst="rect">
            <a:avLst/>
          </a:prstGeom>
        </p:spPr>
      </p:pic>
    </p:spTree>
    <p:extLst>
      <p:ext uri="{BB962C8B-B14F-4D97-AF65-F5344CB8AC3E}">
        <p14:creationId xmlns:p14="http://schemas.microsoft.com/office/powerpoint/2010/main" val="426331351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900</TotalTime>
  <Words>525</Words>
  <Application>Microsoft Office PowerPoint</Application>
  <PresentationFormat>Widescreen</PresentationFormat>
  <Paragraphs>79</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Century Gothic</vt:lpstr>
      <vt:lpstr>Wingdings 3</vt:lpstr>
      <vt:lpstr>Slice</vt:lpstr>
      <vt:lpstr>Spatial Database Project CS-621</vt:lpstr>
      <vt:lpstr>Motivation</vt:lpstr>
      <vt:lpstr>Project Layout</vt:lpstr>
      <vt:lpstr>Data extraction</vt:lpstr>
      <vt:lpstr>Setting the Base layer</vt:lpstr>
      <vt:lpstr>Open street view of Chicago</vt:lpstr>
      <vt:lpstr>Adding OSM</vt:lpstr>
      <vt:lpstr>Areas in chicago</vt:lpstr>
      <vt:lpstr>Large data manupulation</vt:lpstr>
      <vt:lpstr>Crimes reported administrative boundaries</vt:lpstr>
      <vt:lpstr>Crimes plotted  through out chicago</vt:lpstr>
      <vt:lpstr>Schools</vt:lpstr>
      <vt:lpstr>School Buffer 200m</vt:lpstr>
      <vt:lpstr>Schools along with crimes</vt:lpstr>
      <vt:lpstr>Police station</vt:lpstr>
      <vt:lpstr>Police stations with 2km buffer</vt:lpstr>
      <vt:lpstr>Police stations and crimes.</vt:lpstr>
      <vt:lpstr>Parks in Chicago</vt:lpstr>
      <vt:lpstr>Parks with 200 m buffer</vt:lpstr>
      <vt:lpstr>Parks and crimes</vt:lpstr>
      <vt:lpstr>Grids representing the crimes</vt:lpstr>
      <vt:lpstr>Heat Map</vt:lpstr>
      <vt:lpstr>Police station with maximum cases within 2km </vt:lpstr>
      <vt:lpstr>The park with maximum cases around 200m of its boundary</vt:lpstr>
      <vt:lpstr>School with maximum cases within 200 m</vt:lpstr>
      <vt:lpstr>Sql tables and views for displaying the data.</vt:lpstr>
      <vt:lpstr>Qgis snap of all the layers.</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Database Project CS-621</dc:title>
  <dc:creator>ATIKANT NEGI</dc:creator>
  <cp:lastModifiedBy>ATIKANT NEGI</cp:lastModifiedBy>
  <cp:revision>26</cp:revision>
  <dcterms:created xsi:type="dcterms:W3CDTF">2021-01-10T02:19:03Z</dcterms:created>
  <dcterms:modified xsi:type="dcterms:W3CDTF">2021-01-10T17:19:51Z</dcterms:modified>
</cp:coreProperties>
</file>